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85" r:id="rId10"/>
    <p:sldId id="265" r:id="rId11"/>
    <p:sldId id="293" r:id="rId12"/>
    <p:sldId id="266" r:id="rId13"/>
    <p:sldId id="268" r:id="rId14"/>
    <p:sldId id="269" r:id="rId15"/>
    <p:sldId id="270" r:id="rId16"/>
    <p:sldId id="286" r:id="rId17"/>
    <p:sldId id="277" r:id="rId18"/>
    <p:sldId id="287" r:id="rId19"/>
    <p:sldId id="281" r:id="rId20"/>
    <p:sldId id="282" r:id="rId21"/>
    <p:sldId id="284" r:id="rId22"/>
    <p:sldId id="288" r:id="rId23"/>
    <p:sldId id="291" r:id="rId24"/>
    <p:sldId id="292" r:id="rId25"/>
    <p:sldId id="300" r:id="rId26"/>
    <p:sldId id="298" r:id="rId27"/>
    <p:sldId id="299" r:id="rId28"/>
    <p:sldId id="297" r:id="rId29"/>
    <p:sldId id="294" r:id="rId30"/>
    <p:sldId id="27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94659" autoAdjust="0"/>
  </p:normalViewPr>
  <p:slideViewPr>
    <p:cSldViewPr>
      <p:cViewPr varScale="1">
        <p:scale>
          <a:sx n="70" d="100"/>
          <a:sy n="70" d="100"/>
        </p:scale>
        <p:origin x="-145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523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C3A3-52AA-4AE7-BA3E-F1876542563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AF32-3592-4632-B76C-0C1207109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C3A3-52AA-4AE7-BA3E-F1876542563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AF32-3592-4632-B76C-0C1207109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C3A3-52AA-4AE7-BA3E-F1876542563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AF32-3592-4632-B76C-0C1207109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C3A3-52AA-4AE7-BA3E-F1876542563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AF32-3592-4632-B76C-0C1207109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C3A3-52AA-4AE7-BA3E-F1876542563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AF32-3592-4632-B76C-0C1207109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C3A3-52AA-4AE7-BA3E-F1876542563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AF32-3592-4632-B76C-0C1207109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C3A3-52AA-4AE7-BA3E-F1876542563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AF32-3592-4632-B76C-0C1207109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C3A3-52AA-4AE7-BA3E-F1876542563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AF32-3592-4632-B76C-0C1207109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C3A3-52AA-4AE7-BA3E-F1876542563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AF32-3592-4632-B76C-0C1207109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C3A3-52AA-4AE7-BA3E-F1876542563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AF32-3592-4632-B76C-0C1207109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C3A3-52AA-4AE7-BA3E-F1876542563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AF32-3592-4632-B76C-0C1207109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AC3A3-52AA-4AE7-BA3E-F1876542563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EAF32-3592-4632-B76C-0C1207109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&#1048;&#1085;&#1090;&#1077;&#1088;&#1074;&#1100;&#1102;%20&#1089;%20&#1042;.&#1042;..mp4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s://phonoteka.org/uploads/posts/2022-02/1645204189_43-phonoteka-org-p-fon-s-kotikami-dlya-fotoshopa-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290"/>
            <a:ext cx="9429720" cy="707229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02" y="142852"/>
            <a:ext cx="8643998" cy="1470025"/>
          </a:xfrm>
        </p:spPr>
        <p:txBody>
          <a:bodyPr>
            <a:normAutofit/>
          </a:bodyPr>
          <a:lstStyle/>
          <a:p>
            <a:r>
              <a:rPr lang="ru-RU" sz="2800" b="1" dirty="0" err="1">
                <a:latin typeface="Arial" pitchFamily="34" charset="0"/>
                <a:cs typeface="Arial" pitchFamily="34" charset="0"/>
              </a:rPr>
              <a:t>Учебно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исследовательская работа по теме: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atin typeface="Arial" pitchFamily="34" charset="0"/>
                <a:cs typeface="Arial" pitchFamily="34" charset="0"/>
              </a:rPr>
              <a:t>«Пушистые предсказатели погоды».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428868"/>
            <a:ext cx="4772036" cy="1752600"/>
          </a:xfrm>
        </p:spPr>
        <p:txBody>
          <a:bodyPr>
            <a:noAutofit/>
          </a:bodyPr>
          <a:lstStyle/>
          <a:p>
            <a:pPr algn="l" fontAlgn="base"/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Карпенко Анастасия,  4 класс</a:t>
            </a:r>
          </a:p>
          <a:p>
            <a:pPr algn="l" fontAlgn="base"/>
            <a:r>
              <a:rPr lang="ru-RU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Свидерская</a:t>
            </a:r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Екатерина, 4 класс</a:t>
            </a:r>
          </a:p>
          <a:p>
            <a:pPr algn="l" fontAlgn="base"/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Руководитель: </a:t>
            </a:r>
          </a:p>
          <a:p>
            <a:pPr algn="l" fontAlgn="base"/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Агафонова Елена Евгеньевна,</a:t>
            </a:r>
          </a:p>
          <a:p>
            <a:pPr algn="l" fontAlgn="base"/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учитель начальных классов 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МБОУ «СОШ №2» </a:t>
            </a:r>
            <a:r>
              <a:rPr lang="ru-RU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пгт</a:t>
            </a:r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Жешарт</a:t>
            </a:r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1868" y="5715016"/>
            <a:ext cx="2502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Arial" pitchFamily="34" charset="0"/>
                <a:cs typeface="Arial" pitchFamily="34" charset="0"/>
              </a:rPr>
              <a:t>пгт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Жешарт</a:t>
            </a:r>
            <a:r>
              <a:rPr lang="ru-RU" dirty="0">
                <a:latin typeface="Arial" pitchFamily="34" charset="0"/>
                <a:cs typeface="Arial" pitchFamily="34" charset="0"/>
              </a:rPr>
              <a:t>, 2023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489" y="0"/>
            <a:ext cx="9798905" cy="7000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i="1" dirty="0">
                <a:latin typeface="Arial" pitchFamily="34" charset="0"/>
                <a:cs typeface="Arial" pitchFamily="34" charset="0"/>
              </a:rPr>
              <a:t>Таблица 2.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Результаты наблюдений за домашними кошками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Клепой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и Элей.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5" y="1143000"/>
          <a:ext cx="8786874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773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088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Дата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Фактическое состояние погоды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Поведение кошек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Приметы и наши 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выводы.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Результат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кошка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Клепа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кошка Эля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29.08.2022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+29°, 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ветер юго-западный.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Днем очень жарко, душно. Во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половине дня, ближе к вечеру увеличиваются порывы ветра до 5 м/с, начинается гроза.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Спит беспокойно, места себе не находит.</a:t>
                      </a:r>
                    </a:p>
                    <a:p>
                      <a:pPr fontAlgn="base"/>
                      <a:endParaRPr lang="ru-RU" sz="18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fontAlgn="base"/>
                      <a:endParaRPr lang="ru-RU" sz="18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fontAlgn="base"/>
                      <a:endParaRPr lang="ru-RU" sz="18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fontAlgn="base"/>
                      <a:endParaRPr lang="ru-RU" sz="18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fontAlgn="base"/>
                      <a:endParaRPr lang="ru-RU" sz="18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Любит гулять на улице, но наотрез отказалась от прогулок.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 сне ворочается, крутится.</a:t>
                      </a: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-На</a:t>
                      </a: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улице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не гуляет.</a:t>
                      </a: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Кошки стали нервными, их что-то беспокоит. Своим поведением они предупреждают нас о приближающемся ненастье, грозе (наши наблюдения).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489" y="0"/>
            <a:ext cx="9798905" cy="7000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2828127"/>
              </p:ext>
            </p:extLst>
          </p:nvPr>
        </p:nvGraphicFramePr>
        <p:xfrm>
          <a:off x="428596" y="428604"/>
          <a:ext cx="8429684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5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287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288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368548"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Кошку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тошнит.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Дерет когтями обои (точит когти).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Спокойная по натуре кошка резвится, носится по квартире.</a:t>
                      </a:r>
                    </a:p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</a:t>
                      </a: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Скребет лапкой стену (точит когти).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Озорное поведение питомца предвещает ненастье, грозу (наши наблюдения).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Если кошку тошнит, то погода поменяется (коми примета).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Кошка стену дерет – к непогоде, похолоданию (русская примета).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Опыт коми народа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подтвер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дился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Русская примета верна.</a:t>
                      </a: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011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489" y="0"/>
            <a:ext cx="9798905" cy="7000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8613110"/>
              </p:ext>
            </p:extLst>
          </p:nvPr>
        </p:nvGraphicFramePr>
        <p:xfrm>
          <a:off x="428596" y="285728"/>
          <a:ext cx="8391877" cy="5893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2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0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79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214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210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089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07024"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Кошка раздирает что –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нибудь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– поднимется северный ветер (коми примета).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Коми примета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справед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лива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4328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30.08.2022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+13°, 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слабый дождь, ветер северный. На улице резко  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Для сна ищет место потеплее. Располагается у бабушки на кровати, хотя обычно спит на полу.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Спит, свернувшись.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Спит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на постели, спрятав носик.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Кошка в печурку садится – к морозу, к похолоданию (русская примета).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Примета достоверна.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489" y="0"/>
            <a:ext cx="9798905" cy="7000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532723"/>
              </p:ext>
            </p:extLst>
          </p:nvPr>
        </p:nvGraphicFramePr>
        <p:xfrm>
          <a:off x="214282" y="214290"/>
          <a:ext cx="8501122" cy="6692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574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857652"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холодает, погода портится. Темпера</a:t>
                      </a:r>
                    </a:p>
                    <a:p>
                      <a:pPr fontAlgn="base"/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тура понижается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14 градусов. Меняется направление ветра.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>
                        <a:buFontTx/>
                        <a:buChar char="-"/>
                      </a:pP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Tx/>
                        <a:buChar char="-"/>
                      </a:pP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Tx/>
                        <a:buChar char="-"/>
                      </a:pP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fontAlgn="base">
                        <a:buFontTx/>
                        <a:buNone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Залезет на печку – похолодает (коми примета).</a:t>
                      </a:r>
                    </a:p>
                    <a:p>
                      <a:pPr marL="285750" indent="-285750" fontAlgn="base">
                        <a:buFontTx/>
                        <a:buChar char="-"/>
                      </a:pPr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indent="-285750" fontAlgn="base">
                        <a:buFontTx/>
                        <a:buChar char="-"/>
                      </a:pP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Коми примета 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справедли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ва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31.08.2022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+13°, 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слабый дождь.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улице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прохладно. 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Спит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свернувшись в клубок.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Спит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 коробке,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свернувшись в калачик.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Ведет себя спокойно.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Tx/>
                        <a:buChar char="-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Спит, спрятав </a:t>
                      </a:r>
                    </a:p>
                    <a:p>
                      <a:pPr marL="0" indent="0" fontAlgn="base">
                        <a:buFontTx/>
                        <a:buNone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нос, - к холодной погоде (коми примета). </a:t>
                      </a:r>
                    </a:p>
                    <a:p>
                      <a:pPr marL="0" indent="0" fontAlgn="base">
                        <a:buFontTx/>
                        <a:buNone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Кошка клубком – на мороз (русская примета).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Коми примета верна.</a:t>
                      </a:r>
                    </a:p>
                    <a:p>
                      <a:pPr fontAlgn="base"/>
                      <a:endParaRPr lang="ru-RU" sz="1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fontAlgn="base"/>
                      <a:endParaRPr lang="ru-RU" sz="1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Примета верна.</a:t>
                      </a:r>
                    </a:p>
                    <a:p>
                      <a:pPr fontAlgn="base"/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489" y="0"/>
            <a:ext cx="9798905" cy="7000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746731"/>
              </p:ext>
            </p:extLst>
          </p:nvPr>
        </p:nvGraphicFramePr>
        <p:xfrm>
          <a:off x="142844" y="357166"/>
          <a:ext cx="8572559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9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574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8588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143140">
                <a:tc>
                  <a:txBody>
                    <a:bodyPr/>
                    <a:lstStyle/>
                    <a:p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Много пьет.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>
                        <a:buFontTx/>
                        <a:buNone/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</a:t>
                      </a: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Жует комнатный цветок.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Много пьет – к дождю (наши наблюдения). </a:t>
                      </a:r>
                    </a:p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Если кошка ест траву, то пойдет дождь (коми примета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Примета достоверна.</a:t>
                      </a: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13.11.2022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+3°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Меняется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направле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ние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ветра. Ветер –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северо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восточный.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На улице прохладно,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buFontTx/>
                        <a:buChar char="-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Спит у бабушки на кровати.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endParaRPr lang="ru-RU" sz="1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Спит в коробке, свернувшись в калачик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pPr fontAlgn="base"/>
                      <a:endParaRPr lang="ru-RU" sz="1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fontAlgn="base"/>
                      <a:endParaRPr lang="ru-RU" sz="1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fontAlgn="base"/>
                      <a:endParaRPr lang="ru-RU" sz="1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fontAlgn="base">
                        <a:buFontTx/>
                        <a:buChar char="-"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Кошка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раздирает обои.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Кошка в печурку садится – к морозу, к похолоданию (русская примета).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Кошка клубком – на мороз, похолодание (русская примета).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Кошка раздирает 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800" dirty="0">
                          <a:latin typeface="Arial" pitchFamily="34" charset="0"/>
                          <a:cs typeface="Arial" pitchFamily="34" charset="0"/>
                        </a:rPr>
                        <a:t>что-нибудь - 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поднимется северный ветер (коми примета).</a:t>
                      </a:r>
                      <a:r>
                        <a:rPr lang="ru-RU" sz="18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Примета достоверна.</a:t>
                      </a:r>
                      <a:endParaRPr lang="ru-RU" sz="1800" b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endParaRPr lang="ru-RU" sz="18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Русская примета верна.</a:t>
                      </a:r>
                    </a:p>
                    <a:p>
                      <a:pPr fontAlgn="base"/>
                      <a:endParaRPr lang="ru-RU" sz="1800" b="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Опыт</a:t>
                      </a:r>
                      <a:r>
                        <a:rPr lang="ru-RU" sz="18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коми народа</a:t>
                      </a:r>
                      <a:endParaRPr lang="ru-RU" sz="18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98905" cy="70009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0389"/>
              </p:ext>
            </p:extLst>
          </p:nvPr>
        </p:nvGraphicFramePr>
        <p:xfrm>
          <a:off x="285720" y="428604"/>
          <a:ext cx="857256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5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06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12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086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189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96140">
                <a:tc>
                  <a:txBody>
                    <a:bodyPr/>
                    <a:lstStyle/>
                    <a:p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ветер холодный.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подтвердился.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14.11.2022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-6°, слабый снег. 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Погода резко меняется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Спит у бабушки на кровати.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Спит в коробке, спрятав нос.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Спит, спрятав нос, - к холодной погоде (коми примета).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Примета достоверна.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9050" y="-142900"/>
            <a:ext cx="9798905" cy="70009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85720" y="4902938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3AB9F0-ADDD-4161-82C3-FC9F60BDDE7C}"/>
              </a:ext>
            </a:extLst>
          </p:cNvPr>
          <p:cNvSpPr txBox="1"/>
          <p:nvPr/>
        </p:nvSpPr>
        <p:spPr>
          <a:xfrm>
            <a:off x="-180528" y="4300694"/>
            <a:ext cx="9110246" cy="1355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fontAlgn="base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Кошка лежит брюхом вверх – к теплу (русская примета).</a:t>
            </a:r>
          </a:p>
          <a:p>
            <a:pPr marL="270510" fontAlgn="base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Кошка умывается, лижет лапку – к хорошей погоде (русская примета).</a:t>
            </a:r>
          </a:p>
          <a:p>
            <a:pPr marL="270510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2094EC2-E787-4C09-BE64-F26B785C37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476672"/>
            <a:ext cx="2915816" cy="36468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AF6025A-5C27-42D4-A400-D836C186D36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6672"/>
            <a:ext cx="2989024" cy="3646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DD43736-DC44-42C7-BB22-32FB0CA939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1" y="476672"/>
            <a:ext cx="2664465" cy="36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47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445" y="20464"/>
            <a:ext cx="9798905" cy="70009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85720" y="4902938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B35FB7-ED24-4376-928D-F70DEC9B2C59}"/>
              </a:ext>
            </a:extLst>
          </p:cNvPr>
          <p:cNvSpPr txBox="1"/>
          <p:nvPr/>
        </p:nvSpPr>
        <p:spPr>
          <a:xfrm>
            <a:off x="214282" y="4149080"/>
            <a:ext cx="8966230" cy="1708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  Кошка стену дерет – к непогоде, похолоданию (русская примета).                                                       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Если к</a:t>
            </a: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ошка раздирает что–</a:t>
            </a:r>
            <a:r>
              <a:rPr lang="ru-RU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нибудь</a:t>
            </a: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поднимется северный ветер (коми примета).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17884C-AF13-4326-A1B9-707ADA4E17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1328" y="476672"/>
            <a:ext cx="4175168" cy="33843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5FED08-39A1-4E20-A558-39D807A8F55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76672"/>
            <a:ext cx="4358289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70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445" y="20464"/>
            <a:ext cx="9798905" cy="70009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85720" y="4902938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B35FB7-ED24-4376-928D-F70DEC9B2C59}"/>
              </a:ext>
            </a:extLst>
          </p:cNvPr>
          <p:cNvSpPr txBox="1"/>
          <p:nvPr/>
        </p:nvSpPr>
        <p:spPr>
          <a:xfrm>
            <a:off x="214282" y="4149080"/>
            <a:ext cx="8966230" cy="2545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  Кошка стену дерет – к непогоде, похолоданию (русская примета).                                                       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Если к</a:t>
            </a: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ошка раздирает что–</a:t>
            </a:r>
            <a:r>
              <a:rPr lang="ru-RU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нибудь</a:t>
            </a: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поднимется северный ветер (коми примета).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На первой фотографии Эля раздирает стену, на втором снимке готовится «поточить коготки».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5880798-570F-4FC5-BC0F-C2C52DEC1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861" y="476671"/>
            <a:ext cx="4183147" cy="33843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E3673F6-8444-498C-9F9E-F1A9E8A1120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1" y="473773"/>
            <a:ext cx="4317835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51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445" y="20464"/>
            <a:ext cx="9798905" cy="70009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85720" y="4902938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B35FB7-ED24-4376-928D-F70DEC9B2C59}"/>
              </a:ext>
            </a:extLst>
          </p:cNvPr>
          <p:cNvSpPr txBox="1"/>
          <p:nvPr/>
        </p:nvSpPr>
        <p:spPr>
          <a:xfrm>
            <a:off x="214282" y="4453744"/>
            <a:ext cx="8929718" cy="92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000" dirty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Кошка в печурку садится –  к похолоданию (русская примета).</a:t>
            </a:r>
          </a:p>
          <a:p>
            <a:pPr marL="285750" indent="-285750" fontAlgn="base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Залезет на печку – похолодает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itchFamily="34" charset="0"/>
                <a:cs typeface="Arial" pitchFamily="34" charset="0"/>
              </a:rPr>
              <a:t>(коми п</a:t>
            </a:r>
            <a:r>
              <a:rPr lang="ru-RU" sz="2000" dirty="0" err="1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римета</a:t>
            </a:r>
            <a:r>
              <a:rPr lang="ru-RU" sz="2000" dirty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2754EC1-F77C-4E81-A9CB-6FEC589557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76672"/>
            <a:ext cx="4357718" cy="34476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547C260-1DBB-4772-B4BE-C9254A1EB1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9638" y="476672"/>
            <a:ext cx="4246858" cy="34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65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avatars.mds.yandex.net/i?id=d4999410192b52f6580f3633d9e9f898ea79821e-8186099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642918"/>
            <a:ext cx="8501122" cy="5572164"/>
          </a:xfrm>
        </p:spPr>
        <p:txBody>
          <a:bodyPr>
            <a:noAutofit/>
          </a:bodyPr>
          <a:lstStyle/>
          <a:p>
            <a:pPr fontAlgn="base">
              <a:buNone/>
            </a:pPr>
            <a:r>
              <a:rPr lang="ru-RU" sz="1800" b="1" i="1" dirty="0">
                <a:latin typeface="Arial" pitchFamily="34" charset="0"/>
                <a:cs typeface="Arial" pitchFamily="34" charset="0"/>
              </a:rPr>
              <a:t>Гипотеза: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мы предполагаем, что поведение домашних кошек зависит от изменения погодных условий.</a:t>
            </a:r>
          </a:p>
          <a:p>
            <a:pPr fontAlgn="base">
              <a:buNone/>
            </a:pPr>
            <a:r>
              <a:rPr lang="ru-RU" sz="1800" b="1" i="1" dirty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выявить особенности поведения домашних кошек на различные погодные изменения.</a:t>
            </a:r>
          </a:p>
          <a:p>
            <a:pPr fontAlgn="base">
              <a:buNone/>
            </a:pPr>
            <a:r>
              <a:rPr lang="ru-RU" sz="1800" b="1" i="1" dirty="0">
                <a:latin typeface="Arial" pitchFamily="34" charset="0"/>
                <a:cs typeface="Arial" pitchFamily="34" charset="0"/>
              </a:rPr>
              <a:t> Задачи. </a:t>
            </a: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lvl="0" fontAlgn="base"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1. Выяснить коми и русские приметы-прогнозы, связанные с поведением кошек.</a:t>
            </a:r>
          </a:p>
          <a:p>
            <a:pPr lvl="0" fontAlgn="base"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2. Выявить способности организма кошек, позволяющие определять изменения погоды. </a:t>
            </a:r>
          </a:p>
          <a:p>
            <a:pPr lvl="0" fontAlgn="base"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3. Исследовать поведение кошек перед изменением погоды, проверить достоверность народных примет. </a:t>
            </a:r>
          </a:p>
          <a:p>
            <a:pPr fontAlgn="base"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4. Получить информацию у собеседников о зависимости поведения кошек от погодных изменений.</a:t>
            </a:r>
          </a:p>
          <a:p>
            <a:pPr lvl="0" fontAlgn="base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800" b="1" i="1" dirty="0">
                <a:latin typeface="Arial" pitchFamily="34" charset="0"/>
                <a:cs typeface="Arial" pitchFamily="34" charset="0"/>
              </a:rPr>
              <a:t>Методы исследования: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сбор и систематизация информации по теме исследования, наблюдение за домашними кошками, сопоставление результатов наблюдения с народными приметами, опрос собеседников в форме интервью.</a:t>
            </a:r>
          </a:p>
          <a:p>
            <a:pPr marL="0" indent="0" fontAlgn="base">
              <a:buNone/>
            </a:pPr>
            <a:r>
              <a:rPr lang="ru-RU" sz="1800" dirty="0"/>
              <a:t> </a:t>
            </a:r>
          </a:p>
          <a:p>
            <a:pPr fontAlgn="base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32" y="0"/>
            <a:ext cx="9798905" cy="70009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85720" y="4902938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B35FB7-ED24-4376-928D-F70DEC9B2C59}"/>
              </a:ext>
            </a:extLst>
          </p:cNvPr>
          <p:cNvSpPr txBox="1"/>
          <p:nvPr/>
        </p:nvSpPr>
        <p:spPr>
          <a:xfrm>
            <a:off x="214282" y="4581128"/>
            <a:ext cx="8966230" cy="221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Спит, спрятав нос, - к холодной погоде (коми примета).                                                                                              - Кошка клубком – на мороз (похолодание) (русская примета).</a:t>
            </a: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226D717-37C1-4303-9DB8-CA762C4CFC80}"/>
              </a:ext>
            </a:extLst>
          </p:cNvPr>
          <p:cNvPicPr/>
          <p:nvPr/>
        </p:nvPicPr>
        <p:blipFill>
          <a:blip r:embed="rId3" cstate="print"/>
          <a:srcRect t="31621" r="-57" b="34699"/>
          <a:stretch>
            <a:fillRect/>
          </a:stretch>
        </p:blipFill>
        <p:spPr bwMode="auto">
          <a:xfrm>
            <a:off x="214282" y="343275"/>
            <a:ext cx="4429726" cy="371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53A3F87-6CCF-40B5-9E02-4F394E11A0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43275"/>
            <a:ext cx="4211960" cy="37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72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445" y="20464"/>
            <a:ext cx="9798905" cy="70009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85720" y="4902938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B35FB7-ED24-4376-928D-F70DEC9B2C59}"/>
              </a:ext>
            </a:extLst>
          </p:cNvPr>
          <p:cNvSpPr txBox="1"/>
          <p:nvPr/>
        </p:nvSpPr>
        <p:spPr>
          <a:xfrm>
            <a:off x="392732" y="4722864"/>
            <a:ext cx="8715436" cy="2135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Перед до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ждем наши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кошечки много пьют.</a:t>
            </a:r>
          </a:p>
          <a:p>
            <a:pPr algn="ctr" fontAlgn="base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</a:t>
            </a:r>
          </a:p>
          <a:p>
            <a:pPr algn="ctr" fontAlgn="base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EDFC67B-4710-41F8-BFE5-635D16A07D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48" y="343274"/>
            <a:ext cx="4590686" cy="37188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49C2FBA-36E5-4969-954B-CC669C2872E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0227" y="343274"/>
            <a:ext cx="4334632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35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445" y="20464"/>
            <a:ext cx="9798905" cy="70009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85720" y="4902938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B35FB7-ED24-4376-928D-F70DEC9B2C59}"/>
              </a:ext>
            </a:extLst>
          </p:cNvPr>
          <p:cNvSpPr txBox="1"/>
          <p:nvPr/>
        </p:nvSpPr>
        <p:spPr>
          <a:xfrm>
            <a:off x="396516" y="4676697"/>
            <a:ext cx="8715436" cy="2135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Если кошка ест траву, то пойдет дождь (коми примета).</a:t>
            </a:r>
          </a:p>
          <a:p>
            <a:pPr algn="ctr" fontAlgn="base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</a:t>
            </a:r>
          </a:p>
          <a:p>
            <a:pPr algn="ctr" fontAlgn="base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FBB5532-3135-4534-9827-4F765ED85C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43274"/>
            <a:ext cx="4464496" cy="37143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E5C8CCA-7809-4E93-979A-8FB3C36A1A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97" y="343274"/>
            <a:ext cx="4376655" cy="37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11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798905" cy="70009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85720" y="4902938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B35FB7-ED24-4376-928D-F70DEC9B2C59}"/>
              </a:ext>
            </a:extLst>
          </p:cNvPr>
          <p:cNvSpPr txBox="1"/>
          <p:nvPr/>
        </p:nvSpPr>
        <p:spPr>
          <a:xfrm>
            <a:off x="179512" y="476672"/>
            <a:ext cx="8932440" cy="377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i="1" dirty="0">
                <a:solidFill>
                  <a:prstClr val="black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Вывод.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поведению кошек </a:t>
            </a:r>
            <a:r>
              <a:rPr lang="ru-RU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Клепы</a:t>
            </a: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Эли можно определить предстоящие изменения погоды. </a:t>
            </a:r>
          </a:p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0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385" y="-71450"/>
            <a:ext cx="9798905" cy="70009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85720" y="4902938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B35FB7-ED24-4376-928D-F70DEC9B2C59}"/>
              </a:ext>
            </a:extLst>
          </p:cNvPr>
          <p:cNvSpPr txBox="1"/>
          <p:nvPr/>
        </p:nvSpPr>
        <p:spPr>
          <a:xfrm>
            <a:off x="179512" y="44624"/>
            <a:ext cx="9217024" cy="2322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 fontAlgn="base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 Результаты проведения интервью.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81E55C-92F2-4827-B958-09F6CB8D8445}"/>
              </a:ext>
            </a:extLst>
          </p:cNvPr>
          <p:cNvSpPr txBox="1"/>
          <p:nvPr/>
        </p:nvSpPr>
        <p:spPr>
          <a:xfrm rot="10800000" flipV="1">
            <a:off x="-2340770" y="5310407"/>
            <a:ext cx="133934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 Валентиной Вениаминовной.                          Мы с Дашей.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E9D6AA-24E8-4186-89C5-6E7F255196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175" y="790190"/>
            <a:ext cx="4365690" cy="41071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8CCC667-9204-4373-941C-A468C4D0CC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8320" y="795812"/>
            <a:ext cx="4581671" cy="41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385" y="-71450"/>
            <a:ext cx="9798905" cy="70009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85720" y="4902938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B35FB7-ED24-4376-928D-F70DEC9B2C59}"/>
              </a:ext>
            </a:extLst>
          </p:cNvPr>
          <p:cNvSpPr txBox="1"/>
          <p:nvPr/>
        </p:nvSpPr>
        <p:spPr>
          <a:xfrm>
            <a:off x="179512" y="44624"/>
            <a:ext cx="9433048" cy="433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 fontAlgn="base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Интервью с Валентиной Вениаминовной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6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file"/>
              </a:rPr>
              <a:t>Интервью с В.В..</a:t>
            </a:r>
            <a:r>
              <a:rPr lang="en-US" sz="6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file"/>
              </a:rPr>
              <a:t>mp4</a:t>
            </a:r>
            <a:endParaRPr lang="ru-RU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4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7" y="0"/>
            <a:ext cx="938612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fontAlgn="base"/>
            <a:r>
              <a:rPr lang="ru-RU" sz="2400" i="1" dirty="0">
                <a:latin typeface="Arial" pitchFamily="34" charset="0"/>
                <a:cs typeface="Arial" pitchFamily="34" charset="0"/>
              </a:rPr>
              <a:t>Таблица 3.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Опрос собеседников и фиксация их ответов.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806967"/>
              </p:ext>
            </p:extLst>
          </p:nvPr>
        </p:nvGraphicFramePr>
        <p:xfrm>
          <a:off x="524052" y="1200338"/>
          <a:ext cx="8619948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5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89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69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4741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Вопросы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Ответы Валентины Вениаминовны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Ответы Даши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88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Есть ли у вас кошка?1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Да, у меня есть кошка. Я их очень люблю, потому что я – кошатница.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Да, у меня есть кот.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988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Как ее зовут?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Ее зовут Алиса. Она британка, т. е.  британской породы. Она белая, пушистая и очень красивая.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Его зовут Семка.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988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Умеет ли ваш пушистый питомец предсказывать погоду?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Ни для кого не секрет, что кошки – метеочувствительные животные. Внимательный хозяин, наблюдая за своим питомцем, видит по его поведению погодные изменения.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Не знаю..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988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Как ведет себя кошка перед похолоданием?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Ищет тепленькое местечко для себя, может лечь возле батареи, а бывает залезает прямо на батарею. Сворачивается клубочком, прячет свой нос под лапками или под хвостиком. А бывает залезает ко мне под теплое одеяло.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-Клубочком сворачивается.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3725502"/>
                  </a:ext>
                </a:extLst>
              </a:tr>
            </a:tbl>
          </a:graphicData>
        </a:graphic>
      </p:graphicFrame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14282" y="1210045"/>
            <a:ext cx="86539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735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7" y="0"/>
            <a:ext cx="938612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fontAlgn="base"/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47860"/>
              </p:ext>
            </p:extLst>
          </p:nvPr>
        </p:nvGraphicFramePr>
        <p:xfrm>
          <a:off x="289184" y="404664"/>
          <a:ext cx="8640534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7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64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402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50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08482"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Вопросы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Ответы Валентины Вениаминовны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Ответы Даши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756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Как реагирует ваш питомец на приближение ветреной погоды?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Очень сильно начинает нервничать, носится по квартире, царапает мебель и коврик.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Я не замечала.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392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Как меняется поведение вашей кошки перед скорым потеплением?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-- Перед скорым потеплением она обычно спит на полу потому, что на полу прохладнее. А спит она, растянувшись во весь рост, а лапки раскидывает в стороны.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Я не замечала.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4665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Какие еще погодные изменения улавливает ваш пушистик?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-Если кошка находится на улице, то при приближении дождя она может кушать травку.</a:t>
                      </a:r>
                    </a:p>
                    <a:p>
                      <a:pPr algn="just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Если дождь на улице, то она вообще не выходит на улицу, так как боится замочить свою шкурку.</a:t>
                      </a:r>
                    </a:p>
                    <a:p>
                      <a:pPr algn="just"/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Не знаю.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14282" y="1210045"/>
            <a:ext cx="86539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489" y="0"/>
            <a:ext cx="9798905" cy="7000900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14282" y="501172"/>
            <a:ext cx="8643998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itchFamily="34" charset="0"/>
              </a:rPr>
              <a:t>Вывод.</a:t>
            </a:r>
            <a:r>
              <a:rPr kumimoji="0" lang="ru-RU" sz="32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Беседуя с Дашей, мы не получили ответы на интересующие нас вопросы.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Анализируя результаты I интервью, мы еще раз убедились в том, что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itchFamily="34" charset="0"/>
              </a:rPr>
              <a:t>кошки умеют предсказывать погоду.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7453" y="-142900"/>
            <a:ext cx="9798905" cy="7000900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79512" y="214800"/>
            <a:ext cx="885698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itchFamily="34" charset="0"/>
              </a:rPr>
              <a:t>Вывод.</a:t>
            </a:r>
            <a:r>
              <a:rPr kumimoji="0" lang="ru-RU" sz="36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itchFamily="34" charset="0"/>
              </a:rPr>
              <a:t>Наша гипотеза подтвердилась. Поведение кошек зависит от изменения погоды. Пушистые питомцы  чутко откликаются на капризы погоды.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38612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fontAlgn="base"/>
            <a:r>
              <a:rPr lang="ru-RU" sz="2400" b="1" dirty="0">
                <a:latin typeface="Arial" pitchFamily="34" charset="0"/>
                <a:cs typeface="Arial" pitchFamily="34" charset="0"/>
              </a:rPr>
              <a:t>1.1 Приметы погоды русского и коми народов, связанные с поведением кошек.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28596" y="1714488"/>
          <a:ext cx="8429684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9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145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003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718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7672">
                <a:tc>
                  <a:txBody>
                    <a:bodyPr/>
                    <a:lstStyle/>
                    <a:p>
                      <a:pPr algn="ctr"/>
                      <a:r>
                        <a:rPr lang="ru-RU" b="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Изменения</a:t>
                      </a:r>
                      <a:r>
                        <a:rPr lang="ru-RU" b="0" i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погоды</a:t>
                      </a:r>
                      <a:endParaRPr lang="ru-RU" b="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Русская примета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Коми примета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88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Похолодание, морозная погода.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Кошка клубком – на мороз..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Спит, спрятав нос, - к холодной погоде.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9883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Кошка в печурку садится – на мороз.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Залезет на печку – похолодает.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Лежит перед печкой.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9883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Если у кошки зрачок маленький – подморозит, поднимется северный ветер.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988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Непогода, ветер, метель.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Кошка стену дерет – к непогоде, похолоданию.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Если она что-нибудь раздирает – подморозит, поднимется северный ветер.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9883"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Кошка скребет пол – на ветер, на метель.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14282" y="1071546"/>
            <a:ext cx="86539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Таблица.1.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Русские и коми приметы погоды, связанные с особенностями поведения кошек.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i?id=d4999410192b52f6580f3633d9e9f898ea79821e-8186099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1526" y="0"/>
            <a:ext cx="9305526" cy="70009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571612"/>
            <a:ext cx="89755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chemeClr val="accent2">
                    <a:lumMod val="50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0524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489" y="0"/>
            <a:ext cx="9798905" cy="7000900"/>
          </a:xfrm>
          <a:prstGeom prst="rect">
            <a:avLst/>
          </a:prstGeom>
          <a:noFill/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34" y="500042"/>
          <a:ext cx="82296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145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717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859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Осадки (дождь, снег).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Если кошка ест траву, то пойдет дождь.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Ненастье.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Кошка лижет хвост, прячет голову – к ненастью.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Перемена погоды.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Если кошку тошнит – погода переменится.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Потепление.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Кошка крепко спит – к теплу.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Кошка просится на улицу в холодный день – потеплеет.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Кошка умывается, лижет лапку – к хорошей погоде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Если у кошки зрачок большой – потеплеет.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489" y="0"/>
            <a:ext cx="9798905" cy="70009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14356"/>
            <a:ext cx="8892480" cy="4525963"/>
          </a:xfrm>
        </p:spPr>
        <p:txBody>
          <a:bodyPr/>
          <a:lstStyle/>
          <a:p>
            <a:pPr algn="ctr">
              <a:buNone/>
            </a:pPr>
            <a:r>
              <a:rPr lang="ru-RU" sz="2800" b="1" i="1" dirty="0">
                <a:latin typeface="Arial" pitchFamily="34" charset="0"/>
                <a:cs typeface="Arial" pitchFamily="34" charset="0"/>
              </a:rPr>
              <a:t>Вывод.</a:t>
            </a:r>
            <a:r>
              <a:rPr lang="ru-RU" sz="2800" i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None/>
            </a:pPr>
            <a:r>
              <a:rPr lang="ru-RU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Русские и коми народы заметили, что </a:t>
            </a:r>
          </a:p>
          <a:p>
            <a:pPr algn="just">
              <a:buNone/>
            </a:pPr>
            <a:r>
              <a:rPr lang="ru-RU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кошки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очень восприимчивы к изменению </a:t>
            </a:r>
          </a:p>
          <a:p>
            <a:pPr algn="just">
              <a:buNone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ru-RU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огодных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условий. </a:t>
            </a:r>
            <a:endParaRPr lang="ru-RU" dirty="0">
              <a:latin typeface="Arial" panose="020B0604020202020204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7453" y="-71450"/>
            <a:ext cx="9798905" cy="7000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1.2 Способности организма кошек тонко чувствовать и реагировать на предстоящие погодные изменения.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>
                <a:latin typeface="Arial" pitchFamily="34" charset="0"/>
                <a:cs typeface="Arial" pitchFamily="34" charset="0"/>
              </a:rPr>
            </a:b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8715436" cy="4525963"/>
          </a:xfrm>
        </p:spPr>
        <p:txBody>
          <a:bodyPr>
            <a:normAutofit lnSpcReduction="10000"/>
          </a:bodyPr>
          <a:lstStyle/>
          <a:p>
            <a:pPr algn="just" fontAlgn="base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         Повышенную чувствительность  кошки к смене погоды можно объяснить тем, что ее организм устроен так, что она тонко чувствует и реагирует на признаки, предшествующие изменению погоды. Ее уши,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вибриссы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кожа и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вомер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весьма восприимчивы к любым раздражителям и изменениям в атмосфере. </a:t>
            </a:r>
          </a:p>
          <a:p>
            <a:pPr algn="just" fontAlgn="base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         Кошка имеет обостренный слух. Это животное ориентируется в пространстве не только с помощью зрения, но и с помощью слуха. </a:t>
            </a:r>
          </a:p>
          <a:p>
            <a:pPr algn="just" fontAlgn="base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           Внутреннее ухо и барабанные перепонки кошки достаточно чувствительны даже к незначительным изменениям атмосферного давления. </a:t>
            </a:r>
          </a:p>
          <a:p>
            <a:pPr algn="just" fontAlgn="base">
              <a:buNone/>
            </a:pP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489" y="0"/>
            <a:ext cx="9798905" cy="70009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9001156" cy="664371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Вибриссы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– это особый орган чувств, своего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рода осязательный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рецептор, который помогает животному ориентироваться в пространстве и получать разнообразную информацию об окружающем мире.</a:t>
            </a:r>
          </a:p>
          <a:p>
            <a:pPr fontAlgn="base">
              <a:buNone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            Однако </a:t>
            </a:r>
            <a:r>
              <a:rPr lang="ru-RU" sz="3600" dirty="0" err="1">
                <a:latin typeface="Arial" pitchFamily="34" charset="0"/>
                <a:cs typeface="Arial" pitchFamily="34" charset="0"/>
              </a:rPr>
              <a:t>вибриссы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 – это не единственный орган осязания. Хорошо развито у кошки и кожное осязание. Кожа животного чувствительна к изменениям влажности воздуха. </a:t>
            </a:r>
          </a:p>
          <a:p>
            <a:pPr fontAlgn="base">
              <a:buNone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            Кошка обладает еще одним уникальным и дополнительным органом чувств. Называют его </a:t>
            </a:r>
            <a:r>
              <a:rPr lang="ru-RU" sz="3600" dirty="0" err="1">
                <a:latin typeface="Arial" pitchFamily="34" charset="0"/>
                <a:cs typeface="Arial" pitchFamily="34" charset="0"/>
              </a:rPr>
              <a:t>вомером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 или органом Якобсона, названным так по имени датского анатома. Этот обонятельный орган состоит из хрящевой трубочки примерно в сантиметр длиной.</a:t>
            </a:r>
          </a:p>
          <a:p>
            <a:pPr>
              <a:buNone/>
            </a:pPr>
            <a:r>
              <a:rPr lang="ru-RU" dirty="0"/>
              <a:t>             </a:t>
            </a:r>
            <a:r>
              <a:rPr lang="ru-RU" sz="3800" dirty="0"/>
              <a:t>    </a:t>
            </a:r>
            <a:r>
              <a:rPr lang="ru-RU" sz="3800" dirty="0">
                <a:latin typeface="Arial" pitchFamily="34" charset="0"/>
                <a:cs typeface="Arial" pitchFamily="34" charset="0"/>
              </a:rPr>
              <a:t>С помощью этого органа кошка может определять и распознавать различные типы микрочастиц, образующих потоки в атмосфере.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489" y="0"/>
            <a:ext cx="9798905" cy="70009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4525963"/>
          </a:xfrm>
        </p:spPr>
        <p:txBody>
          <a:bodyPr>
            <a:normAutofit/>
          </a:bodyPr>
          <a:lstStyle/>
          <a:p>
            <a:pPr algn="ctr" fontAlgn="base">
              <a:buNone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Вывод.</a:t>
            </a:r>
            <a:r>
              <a:rPr lang="ru-RU" sz="2800" i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 fontAlgn="base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         Кошки наделены уникальными природными способностями, Эти животные обладают определенной формой сверхчувствительного восприятия окружающего мира.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avatars.mds.yandex.net/i?id=fb3c6a4733ed61e75bb5e6d2389cac1b_l-459341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489" y="0"/>
            <a:ext cx="9798905" cy="7000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2.1 Результаты наблюдений за кошками.</a:t>
            </a:r>
            <a:endParaRPr lang="ru-RU" sz="24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373216"/>
            <a:ext cx="8686800" cy="1008112"/>
          </a:xfrm>
        </p:spPr>
        <p:txBody>
          <a:bodyPr/>
          <a:lstStyle/>
          <a:p>
            <a:pPr algn="ctr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Мы со своими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пушистиками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        Кошка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Клепа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                                    Кошка Эля.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101B7B-691D-4C5C-9232-29586D2070D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367240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817875-93F8-4089-8EE0-A4F060C3C9E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908720"/>
            <a:ext cx="3466728" cy="43204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1697</Words>
  <Application>Microsoft Office PowerPoint</Application>
  <PresentationFormat>Экран (4:3)</PresentationFormat>
  <Paragraphs>330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Учебно – исследовательская работа по теме: «Пушистые предсказатели погоды».</vt:lpstr>
      <vt:lpstr>Презентация PowerPoint</vt:lpstr>
      <vt:lpstr>1.1 Приметы погоды русского и коми народов, связанные с поведением кошек.</vt:lpstr>
      <vt:lpstr>Презентация PowerPoint</vt:lpstr>
      <vt:lpstr>Презентация PowerPoint</vt:lpstr>
      <vt:lpstr>1.2 Способности организма кошек тонко чувствовать и реагировать на предстоящие погодные изменения. </vt:lpstr>
      <vt:lpstr>Презентация PowerPoint</vt:lpstr>
      <vt:lpstr>Презентация PowerPoint</vt:lpstr>
      <vt:lpstr>2.1 Результаты наблюдений за кошками.</vt:lpstr>
      <vt:lpstr>Таблица 2. Результаты наблюдений за домашними кошками Клепой и Элей.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Таблица 3. Опрос собеседников и фиксация их ответов.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Учебно – исследовательская работа по теме: «Пушистые предсказатели погоды».</dc:title>
  <dc:creator>Андрей</dc:creator>
  <cp:lastModifiedBy>СОШ№2 пгт Жешарт</cp:lastModifiedBy>
  <cp:revision>179</cp:revision>
  <dcterms:created xsi:type="dcterms:W3CDTF">2023-01-02T16:46:47Z</dcterms:created>
  <dcterms:modified xsi:type="dcterms:W3CDTF">2023-04-17T11:33:43Z</dcterms:modified>
</cp:coreProperties>
</file>